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jpg" ContentType="image/jpe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59" r:id="rId3"/>
    <p:sldId id="260" r:id="rId4"/>
    <p:sldId id="272" r:id="rId5"/>
    <p:sldId id="268" r:id="rId6"/>
    <p:sldId id="264" r:id="rId7"/>
    <p:sldId id="269" r:id="rId8"/>
    <p:sldId id="265" r:id="rId9"/>
    <p:sldId id="270" r:id="rId10"/>
    <p:sldId id="294" r:id="rId11"/>
    <p:sldId id="295" r:id="rId12"/>
    <p:sldId id="296" r:id="rId13"/>
    <p:sldId id="271" r:id="rId14"/>
    <p:sldId id="300" r:id="rId15"/>
    <p:sldId id="302" r:id="rId16"/>
    <p:sldId id="301" r:id="rId17"/>
    <p:sldId id="273" r:id="rId18"/>
    <p:sldId id="303" r:id="rId19"/>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8F90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51" autoAdjust="0"/>
    <p:restoredTop sz="94705" autoAdjust="0"/>
  </p:normalViewPr>
  <p:slideViewPr>
    <p:cSldViewPr>
      <p:cViewPr varScale="1">
        <p:scale>
          <a:sx n="77" d="100"/>
          <a:sy n="77" d="100"/>
        </p:scale>
        <p:origin x="-1560" y="-96"/>
      </p:cViewPr>
      <p:guideLst>
        <p:guide orient="horz" pos="2160"/>
        <p:guide pos="2880"/>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notesMaster" Target="notesMasters/notesMaster1.xml"/><Relationship Id="rId21" Type="http://schemas.openxmlformats.org/officeDocument/2006/relationships/printerSettings" Target="printerSettings/printerSettings1.bin"/><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g>
</file>

<file path=ppt/media/image10.jp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CC3FF81C-17C4-ED40-A197-36002A996F27}" type="datetimeFigureOut">
              <a:rPr lang="en-US" smtClean="0"/>
              <a:t>9/26/17</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403C7A6-C208-B642-9A4B-8E4E1A83E0B9}" type="slidenum">
              <a:rPr lang="en-US" smtClean="0"/>
              <a:t>‹#›</a:t>
            </a:fld>
            <a:endParaRPr lang="en-US"/>
          </a:p>
        </p:txBody>
      </p:sp>
    </p:spTree>
    <p:extLst>
      <p:ext uri="{BB962C8B-B14F-4D97-AF65-F5344CB8AC3E}">
        <p14:creationId xmlns:p14="http://schemas.microsoft.com/office/powerpoint/2010/main" val="261005406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9FA92DE8-25F4-4BF9-9A96-1C998CF0D356}" type="datetimeFigureOut">
              <a:rPr lang="en-US" smtClean="0"/>
              <a:pPr/>
              <a:t>9/26/17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242CCA-60C7-4533-B90C-BC96BB18C27A}" type="slidenum">
              <a:rPr lang="en-US" smtClean="0"/>
              <a:pPr/>
              <a:t>‹#›</a:t>
            </a:fld>
            <a:endParaRPr lang="en-US"/>
          </a:p>
        </p:txBody>
      </p:sp>
    </p:spTree>
    <p:extLst>
      <p:ext uri="{BB962C8B-B14F-4D97-AF65-F5344CB8AC3E}">
        <p14:creationId xmlns:p14="http://schemas.microsoft.com/office/powerpoint/2010/main" val="3948197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FA92DE8-25F4-4BF9-9A96-1C998CF0D356}" type="datetimeFigureOut">
              <a:rPr lang="en-US" smtClean="0"/>
              <a:pPr/>
              <a:t>9/26/17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242CCA-60C7-4533-B90C-BC96BB18C27A}" type="slidenum">
              <a:rPr lang="en-US" smtClean="0"/>
              <a:pPr/>
              <a:t>‹#›</a:t>
            </a:fld>
            <a:endParaRPr lang="en-US"/>
          </a:p>
        </p:txBody>
      </p:sp>
    </p:spTree>
    <p:extLst>
      <p:ext uri="{BB962C8B-B14F-4D97-AF65-F5344CB8AC3E}">
        <p14:creationId xmlns:p14="http://schemas.microsoft.com/office/powerpoint/2010/main" val="4441590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FA92DE8-25F4-4BF9-9A96-1C998CF0D356}" type="datetimeFigureOut">
              <a:rPr lang="en-US" smtClean="0"/>
              <a:pPr/>
              <a:t>9/26/17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242CCA-60C7-4533-B90C-BC96BB18C27A}" type="slidenum">
              <a:rPr lang="en-US" smtClean="0"/>
              <a:pPr/>
              <a:t>‹#›</a:t>
            </a:fld>
            <a:endParaRPr lang="en-US"/>
          </a:p>
        </p:txBody>
      </p:sp>
    </p:spTree>
    <p:extLst>
      <p:ext uri="{BB962C8B-B14F-4D97-AF65-F5344CB8AC3E}">
        <p14:creationId xmlns:p14="http://schemas.microsoft.com/office/powerpoint/2010/main" val="41967898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9FA92DE8-25F4-4BF9-9A96-1C998CF0D356}" type="datetimeFigureOut">
              <a:rPr lang="en-US" smtClean="0"/>
              <a:pPr/>
              <a:t>9/26/17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242CCA-60C7-4533-B90C-BC96BB18C27A}" type="slidenum">
              <a:rPr lang="en-US" smtClean="0"/>
              <a:pPr/>
              <a:t>‹#›</a:t>
            </a:fld>
            <a:endParaRPr lang="en-US"/>
          </a:p>
        </p:txBody>
      </p:sp>
    </p:spTree>
    <p:extLst>
      <p:ext uri="{BB962C8B-B14F-4D97-AF65-F5344CB8AC3E}">
        <p14:creationId xmlns:p14="http://schemas.microsoft.com/office/powerpoint/2010/main" val="30054894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FA92DE8-25F4-4BF9-9A96-1C998CF0D356}" type="datetimeFigureOut">
              <a:rPr lang="en-US" smtClean="0"/>
              <a:pPr/>
              <a:t>9/26/17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E242CCA-60C7-4533-B90C-BC96BB18C27A}" type="slidenum">
              <a:rPr lang="en-US" smtClean="0"/>
              <a:pPr/>
              <a:t>‹#›</a:t>
            </a:fld>
            <a:endParaRPr lang="en-US"/>
          </a:p>
        </p:txBody>
      </p:sp>
    </p:spTree>
    <p:extLst>
      <p:ext uri="{BB962C8B-B14F-4D97-AF65-F5344CB8AC3E}">
        <p14:creationId xmlns:p14="http://schemas.microsoft.com/office/powerpoint/2010/main" val="9656219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9FA92DE8-25F4-4BF9-9A96-1C998CF0D356}" type="datetimeFigureOut">
              <a:rPr lang="en-US" smtClean="0"/>
              <a:pPr/>
              <a:t>9/26/17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242CCA-60C7-4533-B90C-BC96BB18C27A}" type="slidenum">
              <a:rPr lang="en-US" smtClean="0"/>
              <a:pPr/>
              <a:t>‹#›</a:t>
            </a:fld>
            <a:endParaRPr lang="en-US"/>
          </a:p>
        </p:txBody>
      </p:sp>
    </p:spTree>
    <p:extLst>
      <p:ext uri="{BB962C8B-B14F-4D97-AF65-F5344CB8AC3E}">
        <p14:creationId xmlns:p14="http://schemas.microsoft.com/office/powerpoint/2010/main" val="23634944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9FA92DE8-25F4-4BF9-9A96-1C998CF0D356}" type="datetimeFigureOut">
              <a:rPr lang="en-US" smtClean="0"/>
              <a:pPr/>
              <a:t>9/26/17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E242CCA-60C7-4533-B90C-BC96BB18C27A}" type="slidenum">
              <a:rPr lang="en-US" smtClean="0"/>
              <a:pPr/>
              <a:t>‹#›</a:t>
            </a:fld>
            <a:endParaRPr lang="en-US"/>
          </a:p>
        </p:txBody>
      </p:sp>
    </p:spTree>
    <p:extLst>
      <p:ext uri="{BB962C8B-B14F-4D97-AF65-F5344CB8AC3E}">
        <p14:creationId xmlns:p14="http://schemas.microsoft.com/office/powerpoint/2010/main" val="24242321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9FA92DE8-25F4-4BF9-9A96-1C998CF0D356}" type="datetimeFigureOut">
              <a:rPr lang="en-US" smtClean="0"/>
              <a:pPr/>
              <a:t>9/26/17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E242CCA-60C7-4533-B90C-BC96BB18C27A}" type="slidenum">
              <a:rPr lang="en-US" smtClean="0"/>
              <a:pPr/>
              <a:t>‹#›</a:t>
            </a:fld>
            <a:endParaRPr lang="en-US"/>
          </a:p>
        </p:txBody>
      </p:sp>
    </p:spTree>
    <p:extLst>
      <p:ext uri="{BB962C8B-B14F-4D97-AF65-F5344CB8AC3E}">
        <p14:creationId xmlns:p14="http://schemas.microsoft.com/office/powerpoint/2010/main" val="22186940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A92DE8-25F4-4BF9-9A96-1C998CF0D356}" type="datetimeFigureOut">
              <a:rPr lang="en-US" smtClean="0"/>
              <a:pPr/>
              <a:t>9/26/17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E242CCA-60C7-4533-B90C-BC96BB18C27A}" type="slidenum">
              <a:rPr lang="en-US" smtClean="0"/>
              <a:pPr/>
              <a:t>‹#›</a:t>
            </a:fld>
            <a:endParaRPr lang="en-US"/>
          </a:p>
        </p:txBody>
      </p:sp>
    </p:spTree>
    <p:extLst>
      <p:ext uri="{BB962C8B-B14F-4D97-AF65-F5344CB8AC3E}">
        <p14:creationId xmlns:p14="http://schemas.microsoft.com/office/powerpoint/2010/main" val="14157623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A92DE8-25F4-4BF9-9A96-1C998CF0D356}" type="datetimeFigureOut">
              <a:rPr lang="en-US" smtClean="0"/>
              <a:pPr/>
              <a:t>9/26/17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242CCA-60C7-4533-B90C-BC96BB18C27A}" type="slidenum">
              <a:rPr lang="en-US" smtClean="0"/>
              <a:pPr/>
              <a:t>‹#›</a:t>
            </a:fld>
            <a:endParaRPr lang="en-US"/>
          </a:p>
        </p:txBody>
      </p:sp>
    </p:spTree>
    <p:extLst>
      <p:ext uri="{BB962C8B-B14F-4D97-AF65-F5344CB8AC3E}">
        <p14:creationId xmlns:p14="http://schemas.microsoft.com/office/powerpoint/2010/main" val="10489638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9FA92DE8-25F4-4BF9-9A96-1C998CF0D356}" type="datetimeFigureOut">
              <a:rPr lang="en-US" smtClean="0"/>
              <a:pPr/>
              <a:t>9/26/17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E242CCA-60C7-4533-B90C-BC96BB18C27A}" type="slidenum">
              <a:rPr lang="en-US" smtClean="0"/>
              <a:pPr/>
              <a:t>‹#›</a:t>
            </a:fld>
            <a:endParaRPr lang="en-US"/>
          </a:p>
        </p:txBody>
      </p:sp>
    </p:spTree>
    <p:extLst>
      <p:ext uri="{BB962C8B-B14F-4D97-AF65-F5344CB8AC3E}">
        <p14:creationId xmlns:p14="http://schemas.microsoft.com/office/powerpoint/2010/main" val="221152894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FA92DE8-25F4-4BF9-9A96-1C998CF0D356}" type="datetimeFigureOut">
              <a:rPr lang="en-US" smtClean="0"/>
              <a:pPr/>
              <a:t>9/26/17</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E242CCA-60C7-4533-B90C-BC96BB18C27A}" type="slidenum">
              <a:rPr lang="en-US" smtClean="0"/>
              <a:pPr/>
              <a:t>‹#›</a:t>
            </a:fld>
            <a:endParaRPr lang="en-US"/>
          </a:p>
        </p:txBody>
      </p:sp>
    </p:spTree>
    <p:extLst>
      <p:ext uri="{BB962C8B-B14F-4D97-AF65-F5344CB8AC3E}">
        <p14:creationId xmlns:p14="http://schemas.microsoft.com/office/powerpoint/2010/main" val="3129676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Despicable-Me-Minions_thumb10.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715000" y="228600"/>
            <a:ext cx="3227580" cy="3378200"/>
          </a:xfrm>
          <a:prstGeom prst="rect">
            <a:avLst/>
          </a:prstGeom>
        </p:spPr>
      </p:pic>
      <p:sp>
        <p:nvSpPr>
          <p:cNvPr id="2" name="Title 1"/>
          <p:cNvSpPr>
            <a:spLocks noGrp="1"/>
          </p:cNvSpPr>
          <p:nvPr>
            <p:ph type="ctrTitle"/>
          </p:nvPr>
        </p:nvSpPr>
        <p:spPr>
          <a:xfrm>
            <a:off x="533400" y="2514600"/>
            <a:ext cx="8458200" cy="2895600"/>
          </a:xfrm>
        </p:spPr>
        <p:txBody>
          <a:bodyPr>
            <a:normAutofit fontScale="90000"/>
          </a:bodyPr>
          <a:lstStyle/>
          <a:p>
            <a:pPr algn="l"/>
            <a:r>
              <a:rPr lang="en-US" b="1" dirty="0" smtClean="0">
                <a:solidFill>
                  <a:schemeClr val="bg1">
                    <a:lumMod val="50000"/>
                  </a:schemeClr>
                </a:solidFill>
              </a:rPr>
              <a:t/>
            </a:r>
            <a:br>
              <a:rPr lang="en-US" b="1" dirty="0" smtClean="0">
                <a:solidFill>
                  <a:schemeClr val="bg1">
                    <a:lumMod val="50000"/>
                  </a:schemeClr>
                </a:solidFill>
              </a:rPr>
            </a:br>
            <a:r>
              <a:rPr lang="en-US" b="1" dirty="0" smtClean="0">
                <a:solidFill>
                  <a:schemeClr val="bg1">
                    <a:lumMod val="50000"/>
                  </a:schemeClr>
                </a:solidFill>
              </a:rPr>
              <a:t>Computational </a:t>
            </a:r>
            <a:r>
              <a:rPr lang="en-US" b="1" dirty="0" smtClean="0">
                <a:solidFill>
                  <a:schemeClr val="bg1">
                    <a:lumMod val="50000"/>
                  </a:schemeClr>
                </a:solidFill>
              </a:rPr>
              <a:t>Thinking,</a:t>
            </a:r>
            <a:r>
              <a:rPr lang="en-US" b="1" dirty="0" smtClean="0">
                <a:solidFill>
                  <a:schemeClr val="bg1">
                    <a:lumMod val="50000"/>
                  </a:schemeClr>
                </a:solidFill>
              </a:rPr>
              <a:t/>
            </a:r>
            <a:br>
              <a:rPr lang="en-US" b="1" dirty="0" smtClean="0">
                <a:solidFill>
                  <a:schemeClr val="bg1">
                    <a:lumMod val="50000"/>
                  </a:schemeClr>
                </a:solidFill>
              </a:rPr>
            </a:br>
            <a:r>
              <a:rPr lang="en-US" b="1" dirty="0" smtClean="0">
                <a:solidFill>
                  <a:schemeClr val="bg1">
                    <a:lumMod val="50000"/>
                  </a:schemeClr>
                </a:solidFill>
              </a:rPr>
              <a:t>Computer </a:t>
            </a:r>
            <a:r>
              <a:rPr lang="en-US" b="1" dirty="0" smtClean="0">
                <a:solidFill>
                  <a:schemeClr val="bg1">
                    <a:lumMod val="50000"/>
                  </a:schemeClr>
                </a:solidFill>
              </a:rPr>
              <a:t>Science and</a:t>
            </a:r>
            <a:r>
              <a:rPr lang="en-US" b="1" dirty="0" smtClean="0">
                <a:solidFill>
                  <a:schemeClr val="bg1">
                    <a:lumMod val="50000"/>
                  </a:schemeClr>
                </a:solidFill>
              </a:rPr>
              <a:t/>
            </a:r>
            <a:br>
              <a:rPr lang="en-US" b="1" dirty="0" smtClean="0">
                <a:solidFill>
                  <a:schemeClr val="bg1">
                    <a:lumMod val="50000"/>
                  </a:schemeClr>
                </a:solidFill>
              </a:rPr>
            </a:br>
            <a:r>
              <a:rPr lang="en-US" b="1" dirty="0" smtClean="0">
                <a:solidFill>
                  <a:schemeClr val="bg1">
                    <a:lumMod val="50000"/>
                  </a:schemeClr>
                </a:solidFill>
              </a:rPr>
              <a:t>Informatics</a:t>
            </a:r>
            <a:br>
              <a:rPr lang="en-US" b="1" dirty="0" smtClean="0">
                <a:solidFill>
                  <a:schemeClr val="bg1">
                    <a:lumMod val="50000"/>
                  </a:schemeClr>
                </a:solidFill>
              </a:rPr>
            </a:br>
            <a:r>
              <a:rPr lang="en-US" b="1" dirty="0" smtClean="0">
                <a:solidFill>
                  <a:schemeClr val="bg1">
                    <a:lumMod val="50000"/>
                  </a:schemeClr>
                </a:solidFill>
              </a:rPr>
              <a:t/>
            </a:r>
            <a:br>
              <a:rPr lang="en-US" b="1" dirty="0" smtClean="0">
                <a:solidFill>
                  <a:schemeClr val="bg1">
                    <a:lumMod val="50000"/>
                  </a:schemeClr>
                </a:solidFill>
              </a:rPr>
            </a:br>
            <a:r>
              <a:rPr lang="en-US" sz="3600" b="1" dirty="0" smtClean="0">
                <a:solidFill>
                  <a:schemeClr val="bg1">
                    <a:lumMod val="50000"/>
                  </a:schemeClr>
                </a:solidFill>
              </a:rPr>
              <a:t>CSCE100 </a:t>
            </a:r>
            <a:r>
              <a:rPr lang="en-US" sz="3600" b="1" dirty="0" smtClean="0">
                <a:solidFill>
                  <a:schemeClr val="bg1">
                    <a:lumMod val="50000"/>
                  </a:schemeClr>
                </a:solidFill>
              </a:rPr>
              <a:t>| September 20, 2016</a:t>
            </a:r>
            <a:endParaRPr lang="en-US" sz="3600" b="1" dirty="0">
              <a:solidFill>
                <a:srgbClr val="FF0000"/>
              </a:solidFill>
            </a:endParaRPr>
          </a:p>
        </p:txBody>
      </p:sp>
      <p:sp>
        <p:nvSpPr>
          <p:cNvPr id="6" name="Rectangle 5"/>
          <p:cNvSpPr/>
          <p:nvPr/>
        </p:nvSpPr>
        <p:spPr>
          <a:xfrm>
            <a:off x="533400" y="6477000"/>
            <a:ext cx="8381999" cy="276999"/>
          </a:xfrm>
          <a:prstGeom prst="rect">
            <a:avLst/>
          </a:prstGeom>
        </p:spPr>
        <p:txBody>
          <a:bodyPr wrap="square">
            <a:spAutoFit/>
          </a:bodyPr>
          <a:lstStyle/>
          <a:p>
            <a:r>
              <a:rPr lang="en-US" sz="1200" dirty="0">
                <a:solidFill>
                  <a:schemeClr val="bg1">
                    <a:lumMod val="50000"/>
                  </a:schemeClr>
                </a:solidFill>
              </a:rPr>
              <a:t>http://img2.wikia.nocookie.net/__cb20130510160248/</a:t>
            </a:r>
            <a:r>
              <a:rPr lang="en-US" sz="1200" dirty="0" err="1">
                <a:solidFill>
                  <a:schemeClr val="bg1">
                    <a:lumMod val="50000"/>
                  </a:schemeClr>
                </a:solidFill>
              </a:rPr>
              <a:t>despicableme</a:t>
            </a:r>
            <a:r>
              <a:rPr lang="en-US" sz="1200" dirty="0">
                <a:solidFill>
                  <a:schemeClr val="bg1">
                    <a:lumMod val="50000"/>
                  </a:schemeClr>
                </a:solidFill>
              </a:rPr>
              <a:t>/images/e/e9/Despicable-Me-Minions_thumb10.jpg</a:t>
            </a:r>
          </a:p>
        </p:txBody>
      </p:sp>
      <p:sp>
        <p:nvSpPr>
          <p:cNvPr id="4" name="TextBox 3"/>
          <p:cNvSpPr txBox="1"/>
          <p:nvPr/>
        </p:nvSpPr>
        <p:spPr>
          <a:xfrm>
            <a:off x="533400" y="838200"/>
            <a:ext cx="5181600" cy="1200329"/>
          </a:xfrm>
          <a:prstGeom prst="rect">
            <a:avLst/>
          </a:prstGeom>
          <a:noFill/>
        </p:spPr>
        <p:txBody>
          <a:bodyPr wrap="square" rtlCol="0">
            <a:spAutoFit/>
          </a:bodyPr>
          <a:lstStyle/>
          <a:p>
            <a:r>
              <a:rPr lang="en-US" b="1" dirty="0" smtClean="0">
                <a:solidFill>
                  <a:schemeClr val="bg1">
                    <a:lumMod val="50000"/>
                  </a:schemeClr>
                </a:solidFill>
              </a:rPr>
              <a:t>Professor </a:t>
            </a:r>
            <a:r>
              <a:rPr lang="en-US" b="1" dirty="0" err="1" smtClean="0">
                <a:solidFill>
                  <a:schemeClr val="bg1">
                    <a:lumMod val="50000"/>
                  </a:schemeClr>
                </a:solidFill>
              </a:rPr>
              <a:t>Leen-Kiat</a:t>
            </a:r>
            <a:r>
              <a:rPr lang="en-US" b="1" dirty="0" smtClean="0">
                <a:solidFill>
                  <a:schemeClr val="bg1">
                    <a:lumMod val="50000"/>
                  </a:schemeClr>
                </a:solidFill>
              </a:rPr>
              <a:t> Soh</a:t>
            </a:r>
          </a:p>
          <a:p>
            <a:r>
              <a:rPr lang="en-US" b="1" dirty="0" smtClean="0">
                <a:solidFill>
                  <a:schemeClr val="bg1">
                    <a:lumMod val="50000"/>
                  </a:schemeClr>
                </a:solidFill>
              </a:rPr>
              <a:t>Department of Computer Science and Engineering</a:t>
            </a:r>
          </a:p>
          <a:p>
            <a:r>
              <a:rPr lang="en-US" b="1" dirty="0" smtClean="0">
                <a:solidFill>
                  <a:schemeClr val="bg1">
                    <a:lumMod val="50000"/>
                  </a:schemeClr>
                </a:solidFill>
              </a:rPr>
              <a:t>University of Nebraska, Lincoln, NE</a:t>
            </a:r>
          </a:p>
          <a:p>
            <a:r>
              <a:rPr lang="en-US" b="1" dirty="0" smtClean="0">
                <a:solidFill>
                  <a:schemeClr val="bg1">
                    <a:lumMod val="50000"/>
                  </a:schemeClr>
                </a:solidFill>
              </a:rPr>
              <a:t>E-mail:  lksoh@cse.unl.edu</a:t>
            </a:r>
            <a:endParaRPr lang="en-US" b="1" dirty="0">
              <a:solidFill>
                <a:schemeClr val="bg1">
                  <a:lumMod val="50000"/>
                </a:schemeClr>
              </a:solidFill>
            </a:endParaRPr>
          </a:p>
        </p:txBody>
      </p:sp>
    </p:spTree>
    <p:extLst>
      <p:ext uri="{BB962C8B-B14F-4D97-AF65-F5344CB8AC3E}">
        <p14:creationId xmlns:p14="http://schemas.microsoft.com/office/powerpoint/2010/main" val="278096767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Generalization</a:t>
            </a:r>
            <a:endParaRPr lang="en-US" dirty="0">
              <a:solidFill>
                <a:schemeClr val="bg1"/>
              </a:solidFill>
            </a:endParaRPr>
          </a:p>
        </p:txBody>
      </p:sp>
      <p:sp>
        <p:nvSpPr>
          <p:cNvPr id="3" name="Content Placeholder 2"/>
          <p:cNvSpPr>
            <a:spLocks noGrp="1"/>
          </p:cNvSpPr>
          <p:nvPr>
            <p:ph idx="1"/>
          </p:nvPr>
        </p:nvSpPr>
        <p:spPr>
          <a:xfrm>
            <a:off x="457200" y="1295400"/>
            <a:ext cx="8458200" cy="4495800"/>
          </a:xfrm>
        </p:spPr>
        <p:txBody>
          <a:bodyPr>
            <a:normAutofit fontScale="92500" lnSpcReduction="10000"/>
          </a:bodyPr>
          <a:lstStyle/>
          <a:p>
            <a:r>
              <a:rPr lang="en-US" dirty="0" smtClean="0"/>
              <a:t>Identifying common or shared characteristics between two domains or problems such that models or solutions of one could be adapted or applied to the other</a:t>
            </a:r>
          </a:p>
          <a:p>
            <a:pPr lvl="1"/>
            <a:r>
              <a:rPr lang="en-US" dirty="0" smtClean="0"/>
              <a:t>Mammals are warm blooded, give live birth, have hair, and so on.  </a:t>
            </a:r>
            <a:r>
              <a:rPr lang="en-US" dirty="0"/>
              <a:t>A</a:t>
            </a:r>
            <a:r>
              <a:rPr lang="en-US" dirty="0" smtClean="0"/>
              <a:t>n elephant is a mammal.  Therefore, it is warm blooded, give live birth, have hair …</a:t>
            </a:r>
          </a:p>
          <a:p>
            <a:pPr lvl="1"/>
            <a:r>
              <a:rPr lang="en-US" dirty="0" smtClean="0"/>
              <a:t>Group project A successful because of good teamwork strategy.  Apply same good teamwork strategy to group project B should work too.</a:t>
            </a:r>
          </a:p>
          <a:p>
            <a:pPr lvl="1"/>
            <a:r>
              <a:rPr lang="en-US" dirty="0" smtClean="0"/>
              <a:t>Deals with trends, norms, outliers, scalability</a:t>
            </a:r>
          </a:p>
          <a:p>
            <a:pPr lvl="1"/>
            <a:endParaRPr lang="en-US" dirty="0" smtClean="0"/>
          </a:p>
          <a:p>
            <a:endParaRPr lang="en-US" dirty="0"/>
          </a:p>
        </p:txBody>
      </p:sp>
      <p:pic>
        <p:nvPicPr>
          <p:cNvPr id="4" name="Picture 3" descr="Screen Shot 2015-06-12 at 5.42.37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209800"/>
            <a:ext cx="7886575" cy="434340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1241685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8"/>
            <a:ext cx="9144000" cy="1443251"/>
          </a:xfrm>
          <a:solidFill>
            <a:schemeClr val="bg1">
              <a:lumMod val="50000"/>
            </a:schemeClr>
          </a:solidFill>
        </p:spPr>
        <p:txBody>
          <a:bodyPr>
            <a:normAutofit/>
          </a:bodyPr>
          <a:lstStyle/>
          <a:p>
            <a:r>
              <a:rPr lang="en-US" dirty="0" smtClean="0">
                <a:solidFill>
                  <a:schemeClr val="bg1"/>
                </a:solidFill>
              </a:rPr>
              <a:t>Examples of Generalization</a:t>
            </a:r>
            <a:endParaRPr lang="en-US" dirty="0">
              <a:solidFill>
                <a:schemeClr val="bg1"/>
              </a:solidFill>
            </a:endParaRPr>
          </a:p>
        </p:txBody>
      </p:sp>
      <p:sp>
        <p:nvSpPr>
          <p:cNvPr id="3" name="Content Placeholder 2"/>
          <p:cNvSpPr>
            <a:spLocks noGrp="1"/>
          </p:cNvSpPr>
          <p:nvPr>
            <p:ph idx="1"/>
          </p:nvPr>
        </p:nvSpPr>
        <p:spPr>
          <a:xfrm>
            <a:off x="457200" y="1600200"/>
            <a:ext cx="8458200" cy="5029200"/>
          </a:xfrm>
        </p:spPr>
        <p:txBody>
          <a:bodyPr>
            <a:normAutofit fontScale="85000" lnSpcReduction="20000"/>
          </a:bodyPr>
          <a:lstStyle/>
          <a:p>
            <a:r>
              <a:rPr lang="en-US" dirty="0" smtClean="0"/>
              <a:t>Facebook suggests things of interest (e.g., ads) to you based on what you do on Facebook and what your friends do on Facebook</a:t>
            </a:r>
          </a:p>
          <a:p>
            <a:r>
              <a:rPr lang="en-US" dirty="0" smtClean="0"/>
              <a:t>Google search identifies popular keywords in different regions at different times and suggests those keywords (in autocomplete and also correction) using a generalization-like process</a:t>
            </a:r>
          </a:p>
          <a:p>
            <a:r>
              <a:rPr lang="en-US" dirty="0" err="1" smtClean="0"/>
              <a:t>Amazon.com</a:t>
            </a:r>
            <a:r>
              <a:rPr lang="en-US" dirty="0" smtClean="0"/>
              <a:t> and Netflix model and categorize their customers, use generalization—</a:t>
            </a:r>
            <a:r>
              <a:rPr lang="en-US" i="1" dirty="0" err="1" smtClean="0">
                <a:solidFill>
                  <a:srgbClr val="7F7F7F"/>
                </a:solidFill>
              </a:rPr>
              <a:t>inferencing</a:t>
            </a:r>
            <a:r>
              <a:rPr lang="en-US" dirty="0" smtClean="0"/>
              <a:t>—to predict what their customers are interested in, and make recommendations accordingly</a:t>
            </a:r>
          </a:p>
          <a:p>
            <a:r>
              <a:rPr lang="en-US" i="1" dirty="0">
                <a:solidFill>
                  <a:srgbClr val="7F7F7F"/>
                </a:solidFill>
              </a:rPr>
              <a:t>When we don’t have complete information, </a:t>
            </a:r>
            <a:r>
              <a:rPr lang="en-US" i="1" dirty="0" smtClean="0">
                <a:solidFill>
                  <a:srgbClr val="7F7F7F"/>
                </a:solidFill>
              </a:rPr>
              <a:t>we </a:t>
            </a:r>
            <a:r>
              <a:rPr lang="en-US" i="1" dirty="0">
                <a:solidFill>
                  <a:srgbClr val="7F7F7F"/>
                </a:solidFill>
              </a:rPr>
              <a:t>resort to generalization to make decisions (sometimes incorrectly) </a:t>
            </a:r>
          </a:p>
          <a:p>
            <a:pPr lvl="1"/>
            <a:r>
              <a:rPr lang="en-US" i="1" dirty="0" smtClean="0">
                <a:solidFill>
                  <a:srgbClr val="7F7F7F"/>
                </a:solidFill>
              </a:rPr>
              <a:t>Think about: biases, stereotypes, superstitions</a:t>
            </a:r>
          </a:p>
          <a:p>
            <a:endParaRPr lang="en-US" dirty="0"/>
          </a:p>
          <a:p>
            <a:endParaRPr lang="en-US" dirty="0"/>
          </a:p>
        </p:txBody>
      </p:sp>
    </p:spTree>
    <p:extLst>
      <p:ext uri="{BB962C8B-B14F-4D97-AF65-F5344CB8AC3E}">
        <p14:creationId xmlns:p14="http://schemas.microsoft.com/office/powerpoint/2010/main" val="344078808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Algorithm Design</a:t>
            </a:r>
            <a:endParaRPr lang="en-US" dirty="0">
              <a:solidFill>
                <a:schemeClr val="bg1"/>
              </a:solidFill>
            </a:endParaRPr>
          </a:p>
        </p:txBody>
      </p:sp>
      <p:sp>
        <p:nvSpPr>
          <p:cNvPr id="3" name="Content Placeholder 2"/>
          <p:cNvSpPr>
            <a:spLocks noGrp="1"/>
          </p:cNvSpPr>
          <p:nvPr>
            <p:ph idx="1"/>
          </p:nvPr>
        </p:nvSpPr>
        <p:spPr>
          <a:xfrm>
            <a:off x="457200" y="1371600"/>
            <a:ext cx="8458200" cy="4495800"/>
          </a:xfrm>
        </p:spPr>
        <p:txBody>
          <a:bodyPr>
            <a:normAutofit/>
          </a:bodyPr>
          <a:lstStyle/>
          <a:p>
            <a:r>
              <a:rPr lang="en-US" dirty="0" smtClean="0"/>
              <a:t>Developing a </a:t>
            </a:r>
            <a:r>
              <a:rPr lang="en-US" dirty="0"/>
              <a:t>step-by-step strategy for solving a </a:t>
            </a:r>
            <a:r>
              <a:rPr lang="en-US" dirty="0" smtClean="0"/>
              <a:t>problem</a:t>
            </a:r>
          </a:p>
          <a:p>
            <a:pPr lvl="1"/>
            <a:r>
              <a:rPr lang="en-US" dirty="0" smtClean="0"/>
              <a:t>An algorithm is a sequence of steps that solves a problem</a:t>
            </a:r>
          </a:p>
          <a:p>
            <a:pPr lvl="2"/>
            <a:r>
              <a:rPr lang="en-US" dirty="0" smtClean="0"/>
              <a:t>Input </a:t>
            </a:r>
            <a:r>
              <a:rPr lang="en-US" dirty="0" smtClean="0">
                <a:sym typeface="Wingdings"/>
              </a:rPr>
              <a:t> output</a:t>
            </a:r>
          </a:p>
          <a:p>
            <a:pPr lvl="2"/>
            <a:r>
              <a:rPr lang="en-US" dirty="0" smtClean="0">
                <a:sym typeface="Wingdings"/>
              </a:rPr>
              <a:t>Effective</a:t>
            </a:r>
          </a:p>
          <a:p>
            <a:pPr lvl="1"/>
            <a:r>
              <a:rPr lang="en-US" dirty="0" smtClean="0">
                <a:sym typeface="Wingdings"/>
              </a:rPr>
              <a:t>Algorithmic thinking involves both </a:t>
            </a:r>
            <a:r>
              <a:rPr lang="en-US" i="1" dirty="0" smtClean="0">
                <a:sym typeface="Wingdings"/>
              </a:rPr>
              <a:t>creation</a:t>
            </a:r>
            <a:r>
              <a:rPr lang="en-US" dirty="0" smtClean="0">
                <a:sym typeface="Wingdings"/>
              </a:rPr>
              <a:t> and </a:t>
            </a:r>
            <a:r>
              <a:rPr lang="en-US" i="1" dirty="0" smtClean="0">
                <a:sym typeface="Wingdings"/>
              </a:rPr>
              <a:t>execution</a:t>
            </a:r>
            <a:r>
              <a:rPr lang="en-US" dirty="0" smtClean="0">
                <a:sym typeface="Wingdings"/>
              </a:rPr>
              <a:t> of an algorithm</a:t>
            </a:r>
            <a:endParaRPr lang="en-US" dirty="0"/>
          </a:p>
        </p:txBody>
      </p:sp>
      <p:pic>
        <p:nvPicPr>
          <p:cNvPr id="4" name="Picture 3" descr="Screen Shot 2015-06-12 at 3.59.57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2514600"/>
            <a:ext cx="7620000" cy="405359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97269390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Examples of Algorithm Design</a:t>
            </a:r>
            <a:endParaRPr lang="en-US" dirty="0">
              <a:solidFill>
                <a:schemeClr val="bg1"/>
              </a:solidFill>
            </a:endParaRPr>
          </a:p>
        </p:txBody>
      </p:sp>
      <p:sp>
        <p:nvSpPr>
          <p:cNvPr id="3" name="Content Placeholder 2"/>
          <p:cNvSpPr>
            <a:spLocks noGrp="1"/>
          </p:cNvSpPr>
          <p:nvPr>
            <p:ph idx="1"/>
          </p:nvPr>
        </p:nvSpPr>
        <p:spPr>
          <a:xfrm>
            <a:off x="457200" y="1371600"/>
            <a:ext cx="8458200" cy="5181600"/>
          </a:xfrm>
        </p:spPr>
        <p:txBody>
          <a:bodyPr>
            <a:normAutofit fontScale="85000" lnSpcReduction="10000"/>
          </a:bodyPr>
          <a:lstStyle/>
          <a:p>
            <a:r>
              <a:rPr lang="en-US" dirty="0"/>
              <a:t>When a cook writes a recipe for a dish, </a:t>
            </a:r>
            <a:r>
              <a:rPr lang="en-US" dirty="0" smtClean="0"/>
              <a:t>he or she is </a:t>
            </a:r>
            <a:r>
              <a:rPr lang="en-US" dirty="0"/>
              <a:t>creating an algorithm that others can follow to replicate the dish</a:t>
            </a:r>
          </a:p>
          <a:p>
            <a:r>
              <a:rPr lang="en-US" dirty="0" smtClean="0"/>
              <a:t>When your friend writes down the instruction to get to her house, he or she is specifying a sequence of steps—that is, an algorithm—for you to follow  (See Google maps!)</a:t>
            </a:r>
          </a:p>
          <a:p>
            <a:r>
              <a:rPr lang="en-US" dirty="0" smtClean="0"/>
              <a:t>When a teacher gives a set of instructions to carry out an experiment, he or she is specifying an algorithm for you to follow to collect and analyze data</a:t>
            </a:r>
          </a:p>
          <a:p>
            <a:r>
              <a:rPr lang="en-US" dirty="0" smtClean="0"/>
              <a:t>When you solve a Sudoku puzzle, you follow a sequence of looking at constraints and possible options, and making tentative guesses, and revising your entries … </a:t>
            </a:r>
          </a:p>
          <a:p>
            <a:endParaRPr lang="en-US" dirty="0" smtClean="0"/>
          </a:p>
          <a:p>
            <a:endParaRPr lang="en-US" dirty="0"/>
          </a:p>
        </p:txBody>
      </p:sp>
    </p:spTree>
    <p:extLst>
      <p:ext uri="{BB962C8B-B14F-4D97-AF65-F5344CB8AC3E}">
        <p14:creationId xmlns:p14="http://schemas.microsoft.com/office/powerpoint/2010/main" val="368571874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Evaluation</a:t>
            </a:r>
            <a:endParaRPr lang="en-US" dirty="0">
              <a:solidFill>
                <a:schemeClr val="bg1"/>
              </a:solidFill>
            </a:endParaRPr>
          </a:p>
        </p:txBody>
      </p:sp>
      <p:sp>
        <p:nvSpPr>
          <p:cNvPr id="3" name="Content Placeholder 2"/>
          <p:cNvSpPr>
            <a:spLocks noGrp="1"/>
          </p:cNvSpPr>
          <p:nvPr>
            <p:ph idx="1"/>
          </p:nvPr>
        </p:nvSpPr>
        <p:spPr>
          <a:xfrm>
            <a:off x="457200" y="1371600"/>
            <a:ext cx="8458200" cy="4495800"/>
          </a:xfrm>
        </p:spPr>
        <p:txBody>
          <a:bodyPr>
            <a:normAutofit/>
          </a:bodyPr>
          <a:lstStyle/>
          <a:p>
            <a:r>
              <a:rPr lang="en-US" dirty="0" smtClean="0"/>
              <a:t>Checking to see whether a solution is good</a:t>
            </a:r>
          </a:p>
          <a:p>
            <a:pPr lvl="1"/>
            <a:r>
              <a:rPr lang="en-US" dirty="0"/>
              <a:t>Algorithm correctness</a:t>
            </a:r>
          </a:p>
          <a:p>
            <a:pPr lvl="1"/>
            <a:r>
              <a:rPr lang="en-US" dirty="0"/>
              <a:t>Requirements (meeting constraints, design principles, etc.)</a:t>
            </a:r>
          </a:p>
          <a:p>
            <a:pPr lvl="1"/>
            <a:r>
              <a:rPr lang="en-US" dirty="0"/>
              <a:t>Performance (usability, efficiency, speed, complexity, reliability, etc.)</a:t>
            </a:r>
          </a:p>
        </p:txBody>
      </p:sp>
      <p:pic>
        <p:nvPicPr>
          <p:cNvPr id="6" name="Picture 5" descr="Screen Shot 2015-06-12 at 5.28.1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2057400"/>
            <a:ext cx="7741213" cy="434340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73783402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endParaRPr lang="en-US" dirty="0">
              <a:solidFill>
                <a:schemeClr val="bg1"/>
              </a:solidFill>
            </a:endParaRPr>
          </a:p>
        </p:txBody>
      </p:sp>
      <p:pic>
        <p:nvPicPr>
          <p:cNvPr id="3" name="Picture 2" descr="1*clNnjwwKcm0p5Qmsz7T5f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381000"/>
            <a:ext cx="7975600" cy="5981700"/>
          </a:xfrm>
          <a:prstGeom prst="rect">
            <a:avLst/>
          </a:prstGeom>
          <a:ln>
            <a:noFill/>
          </a:ln>
          <a:effectLst>
            <a:outerShdw blurRad="292100" dist="139700" dir="2700000" algn="tl" rotWithShape="0">
              <a:srgbClr val="333333">
                <a:alpha val="65000"/>
              </a:srgbClr>
            </a:outerShdw>
          </a:effectLst>
        </p:spPr>
      </p:pic>
      <p:sp>
        <p:nvSpPr>
          <p:cNvPr id="4" name="Rectangle 3"/>
          <p:cNvSpPr/>
          <p:nvPr/>
        </p:nvSpPr>
        <p:spPr>
          <a:xfrm>
            <a:off x="0" y="6581001"/>
            <a:ext cx="9144000" cy="276999"/>
          </a:xfrm>
          <a:prstGeom prst="rect">
            <a:avLst/>
          </a:prstGeom>
        </p:spPr>
        <p:txBody>
          <a:bodyPr wrap="square">
            <a:spAutoFit/>
          </a:bodyPr>
          <a:lstStyle/>
          <a:p>
            <a:r>
              <a:rPr lang="en-US" sz="1200" dirty="0">
                <a:solidFill>
                  <a:srgbClr val="7F7F7F"/>
                </a:solidFill>
              </a:rPr>
              <a:t>https://</a:t>
            </a:r>
            <a:r>
              <a:rPr lang="en-US" sz="1200" dirty="0" err="1">
                <a:solidFill>
                  <a:srgbClr val="7F7F7F"/>
                </a:solidFill>
              </a:rPr>
              <a:t>medium.com</a:t>
            </a:r>
            <a:r>
              <a:rPr lang="en-US" sz="1200" dirty="0">
                <a:solidFill>
                  <a:srgbClr val="7F7F7F"/>
                </a:solidFill>
              </a:rPr>
              <a:t>/@</a:t>
            </a:r>
            <a:r>
              <a:rPr lang="en-US" sz="1200" dirty="0" err="1">
                <a:solidFill>
                  <a:srgbClr val="7F7F7F"/>
                </a:solidFill>
              </a:rPr>
              <a:t>FreeCodeCamp</a:t>
            </a:r>
            <a:r>
              <a:rPr lang="en-US" sz="1200" dirty="0">
                <a:solidFill>
                  <a:srgbClr val="7F7F7F"/>
                </a:solidFill>
              </a:rPr>
              <a:t>/coding-explained-in-25-profound-comics-8847ea03819c</a:t>
            </a:r>
          </a:p>
        </p:txBody>
      </p:sp>
      <p:sp>
        <p:nvSpPr>
          <p:cNvPr id="5" name="Rectangle 4"/>
          <p:cNvSpPr/>
          <p:nvPr/>
        </p:nvSpPr>
        <p:spPr>
          <a:xfrm>
            <a:off x="2438400" y="381000"/>
            <a:ext cx="1600200"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a:off x="4025900" y="400050"/>
            <a:ext cx="1600200"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5608782" y="409575"/>
            <a:ext cx="1600200"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176655" y="430645"/>
            <a:ext cx="1600200"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2440709" y="3350636"/>
            <a:ext cx="1600200"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028209" y="3369686"/>
            <a:ext cx="1600200"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5611091" y="3379211"/>
            <a:ext cx="1600200"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7178964" y="3400281"/>
            <a:ext cx="1600200"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a:off x="867063" y="3342267"/>
            <a:ext cx="1600200" cy="29718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2473815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hidden"/>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1" presetClass="exit"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hidden"/>
                                      </p:to>
                                    </p:set>
                                  </p:childTnLst>
                                </p:cTn>
                              </p:par>
                            </p:childTnLst>
                          </p:cTn>
                        </p:par>
                      </p:childTnLst>
                    </p:cTn>
                  </p:par>
                  <p:par>
                    <p:cTn id="31" fill="hold">
                      <p:stCondLst>
                        <p:cond delay="indefinite"/>
                      </p:stCondLst>
                      <p:childTnLst>
                        <p:par>
                          <p:cTn id="32" fill="hold">
                            <p:stCondLst>
                              <p:cond delay="0"/>
                            </p:stCondLst>
                            <p:childTnLst>
                              <p:par>
                                <p:cTn id="33" presetID="1" presetClass="exit" presetSubtype="0" fill="hold" grpId="0" nodeType="clickEffect">
                                  <p:stCondLst>
                                    <p:cond delay="0"/>
                                  </p:stCondLst>
                                  <p:childTnLst>
                                    <p:set>
                                      <p:cBhvr>
                                        <p:cTn id="34" dur="1" fill="hold">
                                          <p:stCondLst>
                                            <p:cond delay="0"/>
                                          </p:stCondLst>
                                        </p:cTn>
                                        <p:tgtEl>
                                          <p:spTgt spid="11"/>
                                        </p:tgtEl>
                                        <p:attrNameLst>
                                          <p:attrName>style.visibility</p:attrName>
                                        </p:attrNameLst>
                                      </p:cBhvr>
                                      <p:to>
                                        <p:strVal val="hidden"/>
                                      </p:to>
                                    </p:set>
                                  </p:childTnLst>
                                </p:cTn>
                              </p:par>
                            </p:childTnLst>
                          </p:cTn>
                        </p:par>
                      </p:childTnLst>
                    </p:cTn>
                  </p:par>
                  <p:par>
                    <p:cTn id="35" fill="hold">
                      <p:stCondLst>
                        <p:cond delay="indefinite"/>
                      </p:stCondLst>
                      <p:childTnLst>
                        <p:par>
                          <p:cTn id="36" fill="hold">
                            <p:stCondLst>
                              <p:cond delay="0"/>
                            </p:stCondLst>
                            <p:childTnLst>
                              <p:par>
                                <p:cTn id="37" presetID="1" presetClass="exit" presetSubtype="0" fill="hold" grpId="0" nodeType="clickEffect">
                                  <p:stCondLst>
                                    <p:cond delay="0"/>
                                  </p:stCondLst>
                                  <p:childTnLst>
                                    <p:set>
                                      <p:cBhvr>
                                        <p:cTn id="38" dur="1" fill="hold">
                                          <p:stCondLst>
                                            <p:cond delay="0"/>
                                          </p:stCondLst>
                                        </p:cTn>
                                        <p:tgtEl>
                                          <p:spTgt spid="1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8"/>
            <a:ext cx="9144000" cy="1443251"/>
          </a:xfrm>
          <a:solidFill>
            <a:schemeClr val="bg1">
              <a:lumMod val="50000"/>
            </a:schemeClr>
          </a:solidFill>
        </p:spPr>
        <p:txBody>
          <a:bodyPr>
            <a:normAutofit/>
          </a:bodyPr>
          <a:lstStyle/>
          <a:p>
            <a:r>
              <a:rPr lang="en-US" dirty="0" smtClean="0">
                <a:solidFill>
                  <a:schemeClr val="bg1"/>
                </a:solidFill>
              </a:rPr>
              <a:t>Examples of Evaluation</a:t>
            </a:r>
            <a:endParaRPr lang="en-US" dirty="0">
              <a:solidFill>
                <a:schemeClr val="bg1"/>
              </a:solidFill>
            </a:endParaRPr>
          </a:p>
        </p:txBody>
      </p:sp>
      <p:sp>
        <p:nvSpPr>
          <p:cNvPr id="3" name="Content Placeholder 2"/>
          <p:cNvSpPr>
            <a:spLocks noGrp="1"/>
          </p:cNvSpPr>
          <p:nvPr>
            <p:ph idx="1"/>
          </p:nvPr>
        </p:nvSpPr>
        <p:spPr>
          <a:xfrm>
            <a:off x="457200" y="1600200"/>
            <a:ext cx="8458200" cy="5029200"/>
          </a:xfrm>
        </p:spPr>
        <p:txBody>
          <a:bodyPr>
            <a:normAutofit fontScale="85000" lnSpcReduction="20000"/>
          </a:bodyPr>
          <a:lstStyle/>
          <a:p>
            <a:r>
              <a:rPr lang="en-US" dirty="0" smtClean="0"/>
              <a:t>When we cook, we taste our dishes and then adjust flavoring accordingly</a:t>
            </a:r>
          </a:p>
          <a:p>
            <a:r>
              <a:rPr lang="en-US" dirty="0" smtClean="0"/>
              <a:t>When we fold a paper airplane, we test its flight, and then revise either the design or the “execution” to make it fly better</a:t>
            </a:r>
          </a:p>
          <a:p>
            <a:r>
              <a:rPr lang="en-US" dirty="0" smtClean="0"/>
              <a:t>When we jog or bike, we keep track of our breathing, joints, etc., and decide whether to stop, go slower, or go faster</a:t>
            </a:r>
          </a:p>
          <a:p>
            <a:r>
              <a:rPr lang="en-US" dirty="0" smtClean="0"/>
              <a:t>When we carry out a physics experiment, say, to find the relationship between temperature and pressure, we check our data, investigate why it does not match the theory, redo our experimental setup, and recollect data points …</a:t>
            </a:r>
          </a:p>
          <a:p>
            <a:endParaRPr lang="en-US" dirty="0"/>
          </a:p>
          <a:p>
            <a:endParaRPr lang="en-US" dirty="0"/>
          </a:p>
        </p:txBody>
      </p:sp>
    </p:spTree>
    <p:extLst>
      <p:ext uri="{BB962C8B-B14F-4D97-AF65-F5344CB8AC3E}">
        <p14:creationId xmlns:p14="http://schemas.microsoft.com/office/powerpoint/2010/main" val="269605712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artoons-despicable-me-minion-485x728.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19400" y="3048000"/>
            <a:ext cx="5147035" cy="3429000"/>
          </a:xfrm>
          <a:prstGeom prst="rect">
            <a:avLst/>
          </a:prstGeom>
        </p:spPr>
      </p:pic>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So, Computational Thinking is …</a:t>
            </a:r>
            <a:endParaRPr lang="en-US" dirty="0">
              <a:solidFill>
                <a:schemeClr val="bg1"/>
              </a:solidFill>
            </a:endParaRPr>
          </a:p>
        </p:txBody>
      </p:sp>
      <p:sp>
        <p:nvSpPr>
          <p:cNvPr id="3" name="Content Placeholder 2"/>
          <p:cNvSpPr>
            <a:spLocks noGrp="1"/>
          </p:cNvSpPr>
          <p:nvPr>
            <p:ph idx="1"/>
          </p:nvPr>
        </p:nvSpPr>
        <p:spPr>
          <a:xfrm>
            <a:off x="457200" y="1600201"/>
            <a:ext cx="3276600" cy="4495800"/>
          </a:xfrm>
        </p:spPr>
        <p:txBody>
          <a:bodyPr>
            <a:normAutofit/>
          </a:bodyPr>
          <a:lstStyle/>
          <a:p>
            <a:r>
              <a:rPr lang="en-US" b="1" dirty="0" smtClean="0"/>
              <a:t>Decomposition</a:t>
            </a:r>
          </a:p>
          <a:p>
            <a:r>
              <a:rPr lang="en-US" b="1" dirty="0" smtClean="0"/>
              <a:t>Pattern Recognition</a:t>
            </a:r>
          </a:p>
          <a:p>
            <a:r>
              <a:rPr lang="en-US" b="1" dirty="0" smtClean="0"/>
              <a:t>Abstraction</a:t>
            </a:r>
          </a:p>
          <a:p>
            <a:r>
              <a:rPr lang="en-US" b="1" dirty="0" smtClean="0"/>
              <a:t>Generalization</a:t>
            </a:r>
          </a:p>
          <a:p>
            <a:r>
              <a:rPr lang="en-US" b="1" dirty="0" smtClean="0"/>
              <a:t>Algorithm Design</a:t>
            </a:r>
          </a:p>
          <a:p>
            <a:r>
              <a:rPr lang="en-US" b="1" dirty="0" smtClean="0"/>
              <a:t>Evaluation</a:t>
            </a:r>
            <a:endParaRPr lang="en-US" b="1" dirty="0"/>
          </a:p>
        </p:txBody>
      </p:sp>
      <p:sp>
        <p:nvSpPr>
          <p:cNvPr id="8" name="Cloud Callout 7"/>
          <p:cNvSpPr/>
          <p:nvPr/>
        </p:nvSpPr>
        <p:spPr>
          <a:xfrm>
            <a:off x="3733800" y="457200"/>
            <a:ext cx="5410200" cy="2819400"/>
          </a:xfrm>
          <a:prstGeom prst="cloudCallout">
            <a:avLst/>
          </a:prstGeom>
          <a:solidFill>
            <a:schemeClr val="bg1"/>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3200" dirty="0" smtClean="0">
                <a:solidFill>
                  <a:schemeClr val="tx1"/>
                </a:solidFill>
              </a:rPr>
              <a:t>Wait a minute … These are things that we already are capable of doing!!!</a:t>
            </a:r>
            <a:endParaRPr lang="en-US" sz="3200" dirty="0">
              <a:solidFill>
                <a:schemeClr val="tx1"/>
              </a:solidFill>
            </a:endParaRPr>
          </a:p>
        </p:txBody>
      </p:sp>
      <p:sp>
        <p:nvSpPr>
          <p:cNvPr id="6" name="Rectangle 5"/>
          <p:cNvSpPr/>
          <p:nvPr/>
        </p:nvSpPr>
        <p:spPr>
          <a:xfrm>
            <a:off x="11954" y="6550839"/>
            <a:ext cx="8915400" cy="276999"/>
          </a:xfrm>
          <a:prstGeom prst="rect">
            <a:avLst/>
          </a:prstGeom>
        </p:spPr>
        <p:txBody>
          <a:bodyPr wrap="square">
            <a:spAutoFit/>
          </a:bodyPr>
          <a:lstStyle/>
          <a:p>
            <a:r>
              <a:rPr lang="en-US" sz="1200" dirty="0">
                <a:solidFill>
                  <a:schemeClr val="bg1">
                    <a:lumMod val="50000"/>
                  </a:schemeClr>
                </a:solidFill>
              </a:rPr>
              <a:t>http://</a:t>
            </a:r>
            <a:r>
              <a:rPr lang="en-US" sz="1200" dirty="0" err="1">
                <a:solidFill>
                  <a:schemeClr val="bg1">
                    <a:lumMod val="50000"/>
                  </a:schemeClr>
                </a:solidFill>
              </a:rPr>
              <a:t>www.wallpapersax.com</a:t>
            </a:r>
            <a:r>
              <a:rPr lang="en-US" sz="1200" dirty="0">
                <a:solidFill>
                  <a:schemeClr val="bg1">
                    <a:lumMod val="50000"/>
                  </a:schemeClr>
                </a:solidFill>
              </a:rPr>
              <a:t>/wallpaper/cartoons-despicable-me-</a:t>
            </a:r>
            <a:r>
              <a:rPr lang="en-US" sz="1200" dirty="0" err="1">
                <a:solidFill>
                  <a:schemeClr val="bg1">
                    <a:lumMod val="50000"/>
                  </a:schemeClr>
                </a:solidFill>
              </a:rPr>
              <a:t>minion.html</a:t>
            </a:r>
            <a:endParaRPr lang="en-US" sz="1200" dirty="0">
              <a:solidFill>
                <a:schemeClr val="bg1">
                  <a:lumMod val="50000"/>
                </a:schemeClr>
              </a:solidFill>
            </a:endParaRPr>
          </a:p>
        </p:txBody>
      </p:sp>
      <p:sp>
        <p:nvSpPr>
          <p:cNvPr id="4" name="Rectangle 3"/>
          <p:cNvSpPr/>
          <p:nvPr/>
        </p:nvSpPr>
        <p:spPr>
          <a:xfrm>
            <a:off x="7543800" y="3048000"/>
            <a:ext cx="914400" cy="53340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9679928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Assignment</a:t>
            </a:r>
            <a:endParaRPr lang="en-US" dirty="0"/>
          </a:p>
        </p:txBody>
      </p:sp>
      <p:sp>
        <p:nvSpPr>
          <p:cNvPr id="3" name="Content Placeholder 2"/>
          <p:cNvSpPr>
            <a:spLocks noGrp="1"/>
          </p:cNvSpPr>
          <p:nvPr>
            <p:ph idx="1"/>
          </p:nvPr>
        </p:nvSpPr>
        <p:spPr/>
        <p:txBody>
          <a:bodyPr/>
          <a:lstStyle/>
          <a:p>
            <a:r>
              <a:rPr lang="en-US" dirty="0" smtClean="0"/>
              <a:t>Check Canvas. You have been assigned to a group. </a:t>
            </a:r>
          </a:p>
          <a:p>
            <a:r>
              <a:rPr lang="en-US" dirty="0" smtClean="0"/>
              <a:t>In your groups, refer to the assignment Everyday Object.</a:t>
            </a:r>
          </a:p>
          <a:p>
            <a:r>
              <a:rPr lang="en-US" dirty="0" smtClean="0"/>
              <a:t>It might not feel like it, but this is our first steps in learning programming. </a:t>
            </a:r>
            <a:endParaRPr lang="en-US" dirty="0"/>
          </a:p>
          <a:p>
            <a:r>
              <a:rPr lang="en-US" dirty="0" smtClean="0"/>
              <a:t>You’re going to describe functions required to make </a:t>
            </a:r>
            <a:r>
              <a:rPr lang="en-US" smtClean="0"/>
              <a:t>something work.</a:t>
            </a:r>
            <a:endParaRPr lang="en-US"/>
          </a:p>
        </p:txBody>
      </p:sp>
    </p:spTree>
    <p:extLst>
      <p:ext uri="{BB962C8B-B14F-4D97-AF65-F5344CB8AC3E}">
        <p14:creationId xmlns:p14="http://schemas.microsoft.com/office/powerpoint/2010/main" val="94755401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Hmm ….</a:t>
            </a:r>
            <a:endParaRPr lang="en-US" dirty="0">
              <a:solidFill>
                <a:schemeClr val="bg1"/>
              </a:solidFill>
            </a:endParaRPr>
          </a:p>
        </p:txBody>
      </p:sp>
      <p:pic>
        <p:nvPicPr>
          <p:cNvPr id="3074" name="Picture 2" descr="\\cse-redirect\Redirect\lksoh\Desktop\despicable_me_minion-1528.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90800" y="1905000"/>
            <a:ext cx="4444365" cy="3703638"/>
          </a:xfrm>
          <a:prstGeom prst="rect">
            <a:avLst/>
          </a:prstGeom>
          <a:noFill/>
          <a:extLst>
            <a:ext uri="{909E8E84-426E-40dd-AFC4-6F175D3DCCD1}">
              <a14:hiddenFill xmlns:a14="http://schemas.microsoft.com/office/drawing/2010/main">
                <a:solidFill>
                  <a:srgbClr val="FFFFFF"/>
                </a:solidFill>
              </a14:hiddenFill>
            </a:ext>
          </a:extLst>
        </p:spPr>
      </p:pic>
      <p:sp>
        <p:nvSpPr>
          <p:cNvPr id="4" name="Cloud Callout 3"/>
          <p:cNvSpPr/>
          <p:nvPr/>
        </p:nvSpPr>
        <p:spPr>
          <a:xfrm>
            <a:off x="2362200" y="1676400"/>
            <a:ext cx="2819400" cy="1832212"/>
          </a:xfrm>
          <a:prstGeom prst="cloudCallout">
            <a:avLst>
              <a:gd name="adj1" fmla="val 20958"/>
              <a:gd name="adj2" fmla="val 66480"/>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dirty="0" smtClean="0"/>
              <a:t>What is computational thinking?</a:t>
            </a:r>
            <a:endParaRPr lang="en-US" b="1" dirty="0"/>
          </a:p>
        </p:txBody>
      </p:sp>
      <p:sp>
        <p:nvSpPr>
          <p:cNvPr id="5" name="Rectangle 4"/>
          <p:cNvSpPr/>
          <p:nvPr/>
        </p:nvSpPr>
        <p:spPr>
          <a:xfrm>
            <a:off x="2514600" y="5647054"/>
            <a:ext cx="4876800" cy="276999"/>
          </a:xfrm>
          <a:prstGeom prst="rect">
            <a:avLst/>
          </a:prstGeom>
        </p:spPr>
        <p:txBody>
          <a:bodyPr wrap="square">
            <a:spAutoFit/>
          </a:bodyPr>
          <a:lstStyle/>
          <a:p>
            <a:r>
              <a:rPr lang="en-US" sz="1200" dirty="0" smtClean="0">
                <a:solidFill>
                  <a:schemeClr val="bg1">
                    <a:lumMod val="50000"/>
                  </a:schemeClr>
                </a:solidFill>
              </a:rPr>
              <a:t>http://www.picturescraze.com/movies/1528/despicable+me+minion.html</a:t>
            </a:r>
            <a:endParaRPr lang="en-US" sz="1200" dirty="0">
              <a:solidFill>
                <a:schemeClr val="bg1">
                  <a:lumMod val="50000"/>
                </a:schemeClr>
              </a:solidFill>
            </a:endParaRPr>
          </a:p>
        </p:txBody>
      </p:sp>
    </p:spTree>
    <p:extLst>
      <p:ext uri="{BB962C8B-B14F-4D97-AF65-F5344CB8AC3E}">
        <p14:creationId xmlns:p14="http://schemas.microsoft.com/office/powerpoint/2010/main" val="29799941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What is Computational Thinking?</a:t>
            </a:r>
            <a:endParaRPr lang="en-US" dirty="0">
              <a:solidFill>
                <a:schemeClr val="bg1"/>
              </a:solidFill>
            </a:endParaRPr>
          </a:p>
        </p:txBody>
      </p:sp>
      <p:sp>
        <p:nvSpPr>
          <p:cNvPr id="3" name="Content Placeholder 2"/>
          <p:cNvSpPr>
            <a:spLocks noGrp="1"/>
          </p:cNvSpPr>
          <p:nvPr>
            <p:ph idx="1"/>
          </p:nvPr>
        </p:nvSpPr>
        <p:spPr>
          <a:xfrm>
            <a:off x="457200" y="1371600"/>
            <a:ext cx="8686800" cy="5181599"/>
          </a:xfrm>
        </p:spPr>
        <p:txBody>
          <a:bodyPr>
            <a:normAutofit lnSpcReduction="10000"/>
          </a:bodyPr>
          <a:lstStyle/>
          <a:p>
            <a:r>
              <a:rPr lang="en-US" dirty="0"/>
              <a:t>A</a:t>
            </a:r>
            <a:r>
              <a:rPr lang="en-US" dirty="0" smtClean="0"/>
              <a:t> way of thinking for </a:t>
            </a:r>
            <a:r>
              <a:rPr lang="en-US" i="1" dirty="0" smtClean="0"/>
              <a:t>logically</a:t>
            </a:r>
            <a:r>
              <a:rPr lang="en-US" dirty="0" smtClean="0"/>
              <a:t> and </a:t>
            </a:r>
            <a:r>
              <a:rPr lang="en-US" i="1" dirty="0" smtClean="0"/>
              <a:t>methodically</a:t>
            </a:r>
            <a:r>
              <a:rPr lang="en-US" dirty="0" smtClean="0"/>
              <a:t> solving problems</a:t>
            </a:r>
          </a:p>
          <a:p>
            <a:pPr lvl="1"/>
            <a:r>
              <a:rPr lang="en-US" dirty="0" smtClean="0"/>
              <a:t>E.g., </a:t>
            </a:r>
            <a:r>
              <a:rPr lang="en-US" i="1" dirty="0" smtClean="0"/>
              <a:t>purposeful</a:t>
            </a:r>
            <a:r>
              <a:rPr lang="en-US" dirty="0" smtClean="0"/>
              <a:t>, </a:t>
            </a:r>
            <a:r>
              <a:rPr lang="en-US" i="1" dirty="0" smtClean="0"/>
              <a:t>describable</a:t>
            </a:r>
            <a:r>
              <a:rPr lang="en-US" dirty="0" smtClean="0"/>
              <a:t>, </a:t>
            </a:r>
            <a:r>
              <a:rPr lang="en-US" i="1" dirty="0" smtClean="0"/>
              <a:t>replicable</a:t>
            </a:r>
          </a:p>
          <a:p>
            <a:r>
              <a:rPr lang="en-US" dirty="0"/>
              <a:t>I</a:t>
            </a:r>
            <a:r>
              <a:rPr lang="en-US" dirty="0" smtClean="0"/>
              <a:t>ncludes </a:t>
            </a:r>
            <a:r>
              <a:rPr lang="en-US" i="1" dirty="0" smtClean="0"/>
              <a:t>skills</a:t>
            </a:r>
            <a:r>
              <a:rPr lang="en-US" dirty="0" smtClean="0"/>
              <a:t> such as </a:t>
            </a:r>
          </a:p>
          <a:p>
            <a:pPr lvl="1"/>
            <a:r>
              <a:rPr lang="en-US" dirty="0" smtClean="0"/>
              <a:t>Decomposition</a:t>
            </a:r>
            <a:endParaRPr lang="en-US" dirty="0"/>
          </a:p>
          <a:p>
            <a:pPr lvl="1"/>
            <a:r>
              <a:rPr lang="en-US" dirty="0" smtClean="0"/>
              <a:t>Pattern Recognition</a:t>
            </a:r>
          </a:p>
          <a:p>
            <a:pPr lvl="1"/>
            <a:r>
              <a:rPr lang="en-US" dirty="0" smtClean="0"/>
              <a:t>Abstraction</a:t>
            </a:r>
          </a:p>
          <a:p>
            <a:pPr lvl="1"/>
            <a:r>
              <a:rPr lang="en-US" dirty="0" smtClean="0"/>
              <a:t>Generalization</a:t>
            </a:r>
          </a:p>
          <a:p>
            <a:pPr lvl="1"/>
            <a:r>
              <a:rPr lang="en-US" dirty="0" smtClean="0"/>
              <a:t>Algorithm Design</a:t>
            </a:r>
          </a:p>
          <a:p>
            <a:pPr lvl="1"/>
            <a:r>
              <a:rPr lang="en-US" dirty="0" smtClean="0"/>
              <a:t>Evaluation</a:t>
            </a:r>
          </a:p>
          <a:p>
            <a:endParaRPr lang="en-US" dirty="0"/>
          </a:p>
        </p:txBody>
      </p:sp>
    </p:spTree>
    <p:extLst>
      <p:ext uri="{BB962C8B-B14F-4D97-AF65-F5344CB8AC3E}">
        <p14:creationId xmlns:p14="http://schemas.microsoft.com/office/powerpoint/2010/main" val="96950429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Decomposition</a:t>
            </a:r>
            <a:endParaRPr lang="en-US" dirty="0">
              <a:solidFill>
                <a:schemeClr val="bg1"/>
              </a:solidFill>
            </a:endParaRPr>
          </a:p>
        </p:txBody>
      </p:sp>
      <p:sp>
        <p:nvSpPr>
          <p:cNvPr id="3" name="Content Placeholder 2"/>
          <p:cNvSpPr>
            <a:spLocks noGrp="1"/>
          </p:cNvSpPr>
          <p:nvPr>
            <p:ph idx="1"/>
          </p:nvPr>
        </p:nvSpPr>
        <p:spPr>
          <a:xfrm>
            <a:off x="457200" y="1371600"/>
            <a:ext cx="8458200" cy="4495800"/>
          </a:xfrm>
        </p:spPr>
        <p:txBody>
          <a:bodyPr>
            <a:normAutofit/>
          </a:bodyPr>
          <a:lstStyle/>
          <a:p>
            <a:r>
              <a:rPr lang="en-US" dirty="0"/>
              <a:t>B</a:t>
            </a:r>
            <a:r>
              <a:rPr lang="en-US" dirty="0" smtClean="0"/>
              <a:t>reaking </a:t>
            </a:r>
            <a:r>
              <a:rPr lang="en-US" dirty="0"/>
              <a:t>down </a:t>
            </a:r>
            <a:r>
              <a:rPr lang="en-US" dirty="0" smtClean="0"/>
              <a:t>a process into a set of smaller sub-processes to allow us to describe,  understand, or execute the process better </a:t>
            </a:r>
          </a:p>
          <a:p>
            <a:pPr lvl="1"/>
            <a:r>
              <a:rPr lang="en-US" dirty="0" smtClean="0"/>
              <a:t>Dividing a task into a sequence of subtasks</a:t>
            </a:r>
          </a:p>
          <a:p>
            <a:pPr lvl="1"/>
            <a:r>
              <a:rPr lang="en-US" dirty="0" smtClean="0"/>
              <a:t>Identifying elements or parts of a complex system</a:t>
            </a:r>
          </a:p>
          <a:p>
            <a:pPr lvl="1"/>
            <a:endParaRPr lang="en-US" dirty="0" smtClean="0"/>
          </a:p>
          <a:p>
            <a:pPr lvl="1"/>
            <a:endParaRPr lang="en-US" dirty="0" smtClean="0"/>
          </a:p>
          <a:p>
            <a:pPr lvl="1"/>
            <a:endParaRPr lang="en-US" dirty="0" smtClean="0"/>
          </a:p>
        </p:txBody>
      </p:sp>
      <p:pic>
        <p:nvPicPr>
          <p:cNvPr id="4" name="Picture 3" descr="Screen Shot 2015-06-12 at 3.31.49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38200" y="2514600"/>
            <a:ext cx="7696200" cy="397647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50506665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Examples of Decomposition</a:t>
            </a:r>
            <a:endParaRPr lang="en-US" dirty="0">
              <a:solidFill>
                <a:schemeClr val="bg1"/>
              </a:solidFill>
            </a:endParaRPr>
          </a:p>
        </p:txBody>
      </p:sp>
      <p:sp>
        <p:nvSpPr>
          <p:cNvPr id="3" name="Content Placeholder 2"/>
          <p:cNvSpPr>
            <a:spLocks noGrp="1"/>
          </p:cNvSpPr>
          <p:nvPr>
            <p:ph idx="1"/>
          </p:nvPr>
        </p:nvSpPr>
        <p:spPr>
          <a:xfrm>
            <a:off x="457200" y="1295400"/>
            <a:ext cx="8458200" cy="5105400"/>
          </a:xfrm>
        </p:spPr>
        <p:txBody>
          <a:bodyPr>
            <a:normAutofit fontScale="85000" lnSpcReduction="20000"/>
          </a:bodyPr>
          <a:lstStyle/>
          <a:p>
            <a:pPr>
              <a:lnSpc>
                <a:spcPct val="120000"/>
              </a:lnSpc>
            </a:pPr>
            <a:r>
              <a:rPr lang="en-US" dirty="0"/>
              <a:t>When we taste an unfamiliar dish and identify several ingredients based on the flavor, we are decomposing that dish into its individual ingredients</a:t>
            </a:r>
          </a:p>
          <a:p>
            <a:pPr>
              <a:lnSpc>
                <a:spcPct val="120000"/>
              </a:lnSpc>
            </a:pPr>
            <a:r>
              <a:rPr lang="en-US" dirty="0" smtClean="0"/>
              <a:t>When </a:t>
            </a:r>
            <a:r>
              <a:rPr lang="en-US" dirty="0"/>
              <a:t>we give someone directions to our house, we are </a:t>
            </a:r>
            <a:r>
              <a:rPr lang="en-US" i="1" dirty="0"/>
              <a:t>decomposing</a:t>
            </a:r>
            <a:r>
              <a:rPr lang="en-US" dirty="0"/>
              <a:t> the process of getting from one place to </a:t>
            </a:r>
            <a:r>
              <a:rPr lang="en-US" dirty="0" smtClean="0"/>
              <a:t>another </a:t>
            </a:r>
            <a:endParaRPr lang="en-US" dirty="0"/>
          </a:p>
          <a:p>
            <a:pPr>
              <a:lnSpc>
                <a:spcPct val="120000"/>
              </a:lnSpc>
            </a:pPr>
            <a:r>
              <a:rPr lang="en-US" dirty="0" smtClean="0"/>
              <a:t>When we break a course project into several steps, we are decomposing the task into smaller, more manageable subtasks</a:t>
            </a:r>
            <a:endParaRPr lang="en-US" dirty="0"/>
          </a:p>
          <a:p>
            <a:pPr>
              <a:lnSpc>
                <a:spcPct val="120000"/>
              </a:lnSpc>
            </a:pPr>
            <a:r>
              <a:rPr lang="en-US" dirty="0"/>
              <a:t>In </a:t>
            </a:r>
            <a:r>
              <a:rPr lang="en-US" dirty="0" smtClean="0"/>
              <a:t>programming, </a:t>
            </a:r>
            <a:r>
              <a:rPr lang="en-US" dirty="0"/>
              <a:t>we can </a:t>
            </a:r>
            <a:r>
              <a:rPr lang="en-US" i="1" dirty="0"/>
              <a:t>decompose</a:t>
            </a:r>
            <a:r>
              <a:rPr lang="en-US" dirty="0"/>
              <a:t> a </a:t>
            </a:r>
            <a:r>
              <a:rPr lang="en-US" dirty="0" smtClean="0"/>
              <a:t>solution into multiple functions/modules/subroutines</a:t>
            </a:r>
            <a:endParaRPr lang="en-US" dirty="0"/>
          </a:p>
          <a:p>
            <a:endParaRPr lang="en-US" dirty="0"/>
          </a:p>
        </p:txBody>
      </p:sp>
    </p:spTree>
    <p:extLst>
      <p:ext uri="{BB962C8B-B14F-4D97-AF65-F5344CB8AC3E}">
        <p14:creationId xmlns:p14="http://schemas.microsoft.com/office/powerpoint/2010/main" val="1813488220"/>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Pattern Recognition</a:t>
            </a:r>
            <a:endParaRPr lang="en-US" dirty="0">
              <a:solidFill>
                <a:schemeClr val="bg1"/>
              </a:solidFill>
            </a:endParaRPr>
          </a:p>
        </p:txBody>
      </p:sp>
      <p:sp>
        <p:nvSpPr>
          <p:cNvPr id="3" name="Content Placeholder 2"/>
          <p:cNvSpPr>
            <a:spLocks noGrp="1"/>
          </p:cNvSpPr>
          <p:nvPr>
            <p:ph idx="1"/>
          </p:nvPr>
        </p:nvSpPr>
        <p:spPr>
          <a:xfrm>
            <a:off x="457200" y="1447800"/>
            <a:ext cx="8458200" cy="4495800"/>
          </a:xfrm>
        </p:spPr>
        <p:txBody>
          <a:bodyPr>
            <a:normAutofit/>
          </a:bodyPr>
          <a:lstStyle/>
          <a:p>
            <a:r>
              <a:rPr lang="en-US" dirty="0" smtClean="0">
                <a:solidFill>
                  <a:srgbClr val="000000"/>
                </a:solidFill>
              </a:rPr>
              <a:t>Noticing or identifying similarities </a:t>
            </a:r>
            <a:r>
              <a:rPr lang="en-US" dirty="0">
                <a:solidFill>
                  <a:srgbClr val="000000"/>
                </a:solidFill>
              </a:rPr>
              <a:t>or common differences that will help us make predictions or lead us to </a:t>
            </a:r>
            <a:r>
              <a:rPr lang="en-US" dirty="0" smtClean="0">
                <a:solidFill>
                  <a:srgbClr val="000000"/>
                </a:solidFill>
              </a:rPr>
              <a:t>shortcuts</a:t>
            </a:r>
          </a:p>
          <a:p>
            <a:pPr lvl="1"/>
            <a:r>
              <a:rPr lang="en-US" dirty="0" smtClean="0"/>
              <a:t>We look for </a:t>
            </a:r>
            <a:r>
              <a:rPr lang="en-US" i="1" dirty="0" smtClean="0"/>
              <a:t>patterns</a:t>
            </a:r>
            <a:r>
              <a:rPr lang="en-US" dirty="0" smtClean="0"/>
              <a:t> when we play games to decide when to do certain things</a:t>
            </a:r>
          </a:p>
          <a:p>
            <a:pPr lvl="1"/>
            <a:r>
              <a:rPr lang="en-US" dirty="0" smtClean="0"/>
              <a:t>Based on experience, we develop shortcuts mapping problem characteristics to solution</a:t>
            </a:r>
          </a:p>
          <a:p>
            <a:pPr lvl="1"/>
            <a:endParaRPr lang="en-US" dirty="0" smtClean="0"/>
          </a:p>
          <a:p>
            <a:endParaRPr lang="en-US" dirty="0" smtClean="0"/>
          </a:p>
          <a:p>
            <a:endParaRPr lang="en-US" dirty="0" smtClean="0"/>
          </a:p>
          <a:p>
            <a:endParaRPr lang="en-US" dirty="0"/>
          </a:p>
        </p:txBody>
      </p:sp>
      <p:pic>
        <p:nvPicPr>
          <p:cNvPr id="4" name="Picture 3" descr="Screen Shot 2015-06-12 at 3.42.05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2076450"/>
            <a:ext cx="7924800" cy="44767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2817235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Examples of Pattern Recognition</a:t>
            </a:r>
            <a:endParaRPr lang="en-US" dirty="0">
              <a:solidFill>
                <a:schemeClr val="bg1"/>
              </a:solidFill>
            </a:endParaRPr>
          </a:p>
        </p:txBody>
      </p:sp>
      <p:sp>
        <p:nvSpPr>
          <p:cNvPr id="3" name="Content Placeholder 2"/>
          <p:cNvSpPr>
            <a:spLocks noGrp="1"/>
          </p:cNvSpPr>
          <p:nvPr>
            <p:ph idx="1"/>
          </p:nvPr>
        </p:nvSpPr>
        <p:spPr>
          <a:xfrm>
            <a:off x="457200" y="1295400"/>
            <a:ext cx="8458200" cy="5334000"/>
          </a:xfrm>
        </p:spPr>
        <p:txBody>
          <a:bodyPr>
            <a:normAutofit fontScale="77500" lnSpcReduction="20000"/>
          </a:bodyPr>
          <a:lstStyle/>
          <a:p>
            <a:pPr>
              <a:lnSpc>
                <a:spcPct val="120000"/>
              </a:lnSpc>
            </a:pPr>
            <a:r>
              <a:rPr lang="en-US" sz="3500" dirty="0"/>
              <a:t>We look for patterns when </a:t>
            </a:r>
            <a:r>
              <a:rPr lang="en-US" sz="3500" dirty="0" smtClean="0"/>
              <a:t>choosing a registrar when we checkout</a:t>
            </a:r>
            <a:endParaRPr lang="en-US" sz="3500" dirty="0"/>
          </a:p>
          <a:p>
            <a:pPr>
              <a:lnSpc>
                <a:spcPct val="120000"/>
              </a:lnSpc>
            </a:pPr>
            <a:r>
              <a:rPr lang="en-US" sz="3500" dirty="0" smtClean="0"/>
              <a:t>Drivers look for patterns in traffic to decide whether and when to switch lanes</a:t>
            </a:r>
          </a:p>
          <a:p>
            <a:pPr>
              <a:lnSpc>
                <a:spcPct val="120000"/>
              </a:lnSpc>
            </a:pPr>
            <a:r>
              <a:rPr lang="en-US" sz="3500" dirty="0" smtClean="0"/>
              <a:t>People </a:t>
            </a:r>
            <a:r>
              <a:rPr lang="en-US" sz="3500" dirty="0"/>
              <a:t>look for patterns in stock prices to decide when to buy and </a:t>
            </a:r>
            <a:r>
              <a:rPr lang="en-US" sz="3500" dirty="0" smtClean="0"/>
              <a:t>sell </a:t>
            </a:r>
          </a:p>
          <a:p>
            <a:pPr>
              <a:lnSpc>
                <a:spcPct val="120000"/>
              </a:lnSpc>
            </a:pPr>
            <a:r>
              <a:rPr lang="en-US" sz="3500" dirty="0" smtClean="0"/>
              <a:t>Scientists look for patterns in data to derive theories and models</a:t>
            </a:r>
          </a:p>
          <a:p>
            <a:pPr>
              <a:lnSpc>
                <a:spcPct val="120000"/>
              </a:lnSpc>
            </a:pPr>
            <a:r>
              <a:rPr lang="en-US" sz="3500" dirty="0" smtClean="0"/>
              <a:t>We look for patterns and learn from them to avoid repeating the same mistake</a:t>
            </a:r>
          </a:p>
          <a:p>
            <a:pPr lvl="1">
              <a:lnSpc>
                <a:spcPct val="120000"/>
              </a:lnSpc>
            </a:pPr>
            <a:r>
              <a:rPr lang="en-US" dirty="0" smtClean="0"/>
              <a:t>“Last time we did this, it was … let’s try something different …”</a:t>
            </a:r>
            <a:endParaRPr lang="en-US" dirty="0"/>
          </a:p>
          <a:p>
            <a:endParaRPr lang="en-US" dirty="0" smtClean="0"/>
          </a:p>
          <a:p>
            <a:endParaRPr lang="en-US" dirty="0" smtClean="0"/>
          </a:p>
          <a:p>
            <a:endParaRPr lang="en-US" dirty="0"/>
          </a:p>
        </p:txBody>
      </p:sp>
    </p:spTree>
    <p:extLst>
      <p:ext uri="{BB962C8B-B14F-4D97-AF65-F5344CB8AC3E}">
        <p14:creationId xmlns:p14="http://schemas.microsoft.com/office/powerpoint/2010/main" val="198367157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9"/>
            <a:ext cx="9144000" cy="1143000"/>
          </a:xfrm>
          <a:solidFill>
            <a:schemeClr val="bg1">
              <a:lumMod val="50000"/>
            </a:schemeClr>
          </a:solidFill>
        </p:spPr>
        <p:txBody>
          <a:bodyPr/>
          <a:lstStyle/>
          <a:p>
            <a:r>
              <a:rPr lang="en-US" dirty="0" smtClean="0">
                <a:solidFill>
                  <a:schemeClr val="bg1"/>
                </a:solidFill>
              </a:rPr>
              <a:t>Abstraction</a:t>
            </a:r>
            <a:endParaRPr lang="en-US" dirty="0">
              <a:solidFill>
                <a:schemeClr val="bg1"/>
              </a:solidFill>
            </a:endParaRPr>
          </a:p>
        </p:txBody>
      </p:sp>
      <p:sp>
        <p:nvSpPr>
          <p:cNvPr id="3" name="Content Placeholder 2"/>
          <p:cNvSpPr>
            <a:spLocks noGrp="1"/>
          </p:cNvSpPr>
          <p:nvPr>
            <p:ph idx="1"/>
          </p:nvPr>
        </p:nvSpPr>
        <p:spPr>
          <a:xfrm>
            <a:off x="457200" y="1371600"/>
            <a:ext cx="8458200" cy="4495800"/>
          </a:xfrm>
        </p:spPr>
        <p:txBody>
          <a:bodyPr>
            <a:normAutofit/>
          </a:bodyPr>
          <a:lstStyle/>
          <a:p>
            <a:r>
              <a:rPr lang="en-US" dirty="0" smtClean="0"/>
              <a:t>Preserving information </a:t>
            </a:r>
            <a:r>
              <a:rPr lang="en-US" dirty="0"/>
              <a:t>that is </a:t>
            </a:r>
            <a:r>
              <a:rPr lang="en-US" dirty="0" smtClean="0"/>
              <a:t>relevant in a context, and forgetting or suppressing information that is irrelevant in that context to </a:t>
            </a:r>
            <a:r>
              <a:rPr lang="en-US" dirty="0"/>
              <a:t>solve </a:t>
            </a:r>
            <a:r>
              <a:rPr lang="en-US" dirty="0" smtClean="0"/>
              <a:t>a problem </a:t>
            </a:r>
          </a:p>
          <a:p>
            <a:pPr lvl="1"/>
            <a:r>
              <a:rPr lang="en-US" dirty="0" smtClean="0"/>
              <a:t>We use abstraction to </a:t>
            </a:r>
            <a:r>
              <a:rPr lang="en-US" b="1" dirty="0" smtClean="0"/>
              <a:t>organize</a:t>
            </a:r>
            <a:r>
              <a:rPr lang="en-US" dirty="0" smtClean="0"/>
              <a:t> things: </a:t>
            </a:r>
          </a:p>
          <a:p>
            <a:pPr lvl="2"/>
            <a:r>
              <a:rPr lang="en-US" dirty="0" smtClean="0"/>
              <a:t>A human is a mammal, a mammal is an animal, and so on</a:t>
            </a:r>
          </a:p>
          <a:p>
            <a:pPr lvl="1"/>
            <a:r>
              <a:rPr lang="en-US" dirty="0"/>
              <a:t>A</a:t>
            </a:r>
            <a:r>
              <a:rPr lang="en-US" dirty="0" smtClean="0"/>
              <a:t> “big picture” so we can reason without thinking about the details</a:t>
            </a:r>
          </a:p>
          <a:p>
            <a:endParaRPr lang="en-US" dirty="0"/>
          </a:p>
        </p:txBody>
      </p:sp>
      <p:sp>
        <p:nvSpPr>
          <p:cNvPr id="4" name="Rectangle 3"/>
          <p:cNvSpPr/>
          <p:nvPr/>
        </p:nvSpPr>
        <p:spPr>
          <a:xfrm>
            <a:off x="0" y="6396335"/>
            <a:ext cx="8991600" cy="461665"/>
          </a:xfrm>
          <a:prstGeom prst="rect">
            <a:avLst/>
          </a:prstGeom>
        </p:spPr>
        <p:txBody>
          <a:bodyPr wrap="square">
            <a:spAutoFit/>
          </a:bodyPr>
          <a:lstStyle/>
          <a:p>
            <a:r>
              <a:rPr lang="en-US" sz="1200" dirty="0" err="1">
                <a:solidFill>
                  <a:srgbClr val="7F7F7F"/>
                </a:solidFill>
              </a:rPr>
              <a:t>Guttag</a:t>
            </a:r>
            <a:r>
              <a:rPr lang="en-US" sz="1200" dirty="0">
                <a:solidFill>
                  <a:srgbClr val="7F7F7F"/>
                </a:solidFill>
              </a:rPr>
              <a:t>, John V. (2013-01-18). Introduction to Computation and Programming Using Python (Spring 2013 edition ed.). Cambridge, Massachusetts: The MIT Press. ISBN 9780262519632.</a:t>
            </a:r>
          </a:p>
        </p:txBody>
      </p:sp>
      <p:pic>
        <p:nvPicPr>
          <p:cNvPr id="5" name="Picture 4" descr="Screen Shot 2015-06-12 at 5.01.01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2057400"/>
            <a:ext cx="8077200" cy="447636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412817235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4548"/>
            <a:ext cx="9144000" cy="1443251"/>
          </a:xfrm>
          <a:solidFill>
            <a:schemeClr val="bg1">
              <a:lumMod val="50000"/>
            </a:schemeClr>
          </a:solidFill>
        </p:spPr>
        <p:txBody>
          <a:bodyPr>
            <a:normAutofit/>
          </a:bodyPr>
          <a:lstStyle/>
          <a:p>
            <a:r>
              <a:rPr lang="en-US" dirty="0" smtClean="0">
                <a:solidFill>
                  <a:schemeClr val="bg1"/>
                </a:solidFill>
              </a:rPr>
              <a:t>Examples of Abstraction</a:t>
            </a:r>
            <a:endParaRPr lang="en-US" dirty="0">
              <a:solidFill>
                <a:schemeClr val="bg1"/>
              </a:solidFill>
            </a:endParaRPr>
          </a:p>
        </p:txBody>
      </p:sp>
      <p:sp>
        <p:nvSpPr>
          <p:cNvPr id="3" name="Content Placeholder 2"/>
          <p:cNvSpPr>
            <a:spLocks noGrp="1"/>
          </p:cNvSpPr>
          <p:nvPr>
            <p:ph idx="1"/>
          </p:nvPr>
        </p:nvSpPr>
        <p:spPr>
          <a:xfrm>
            <a:off x="457200" y="1600200"/>
            <a:ext cx="8458200" cy="5029200"/>
          </a:xfrm>
        </p:spPr>
        <p:txBody>
          <a:bodyPr>
            <a:normAutofit fontScale="92500" lnSpcReduction="10000"/>
          </a:bodyPr>
          <a:lstStyle/>
          <a:p>
            <a:r>
              <a:rPr lang="en-US" dirty="0" smtClean="0"/>
              <a:t>A </a:t>
            </a:r>
            <a:r>
              <a:rPr lang="en-US" dirty="0"/>
              <a:t>world map is an </a:t>
            </a:r>
            <a:r>
              <a:rPr lang="en-US" i="1" dirty="0"/>
              <a:t>abstraction</a:t>
            </a:r>
            <a:r>
              <a:rPr lang="en-US" dirty="0"/>
              <a:t> of the earth in terms of longitude and latitude, helping us describe the location and geography of a </a:t>
            </a:r>
            <a:r>
              <a:rPr lang="en-US" dirty="0" smtClean="0"/>
              <a:t>place </a:t>
            </a:r>
          </a:p>
          <a:p>
            <a:r>
              <a:rPr lang="en-US" dirty="0" smtClean="0"/>
              <a:t>A sign of an aisle in a store—e.g., </a:t>
            </a:r>
            <a:r>
              <a:rPr lang="en-US" dirty="0" err="1" smtClean="0"/>
              <a:t>Walmart</a:t>
            </a:r>
            <a:r>
              <a:rPr lang="en-US" dirty="0" smtClean="0"/>
              <a:t>—is an </a:t>
            </a:r>
            <a:r>
              <a:rPr lang="en-US" i="1" dirty="0" smtClean="0"/>
              <a:t>abstraction</a:t>
            </a:r>
            <a:r>
              <a:rPr lang="en-US" dirty="0" smtClean="0"/>
              <a:t> of the items available in that aisle</a:t>
            </a:r>
          </a:p>
          <a:p>
            <a:r>
              <a:rPr lang="en-US" dirty="0" smtClean="0"/>
              <a:t>When we write a book report, we summarize and discuss only the theme or key aspects of the book, it is abstraction</a:t>
            </a:r>
          </a:p>
          <a:p>
            <a:r>
              <a:rPr lang="en-US" i="1" dirty="0" smtClean="0">
                <a:solidFill>
                  <a:srgbClr val="7F7F7F"/>
                </a:solidFill>
              </a:rPr>
              <a:t>When we tell a story or describe a movie to our friends, why don’t we describe every single detail of the story or movie?</a:t>
            </a:r>
          </a:p>
          <a:p>
            <a:endParaRPr lang="en-US" dirty="0" smtClean="0"/>
          </a:p>
          <a:p>
            <a:endParaRPr lang="en-US" dirty="0"/>
          </a:p>
          <a:p>
            <a:endParaRPr lang="en-US" dirty="0"/>
          </a:p>
        </p:txBody>
      </p:sp>
    </p:spTree>
    <p:extLst>
      <p:ext uri="{BB962C8B-B14F-4D97-AF65-F5344CB8AC3E}">
        <p14:creationId xmlns:p14="http://schemas.microsoft.com/office/powerpoint/2010/main" val="315233200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530</TotalTime>
  <Words>1212</Words>
  <Application>Microsoft Macintosh PowerPoint</Application>
  <PresentationFormat>On-screen Show (4:3)</PresentationFormat>
  <Paragraphs>102</Paragraphs>
  <Slides>18</Slides>
  <Notes>0</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 Computational Thinking, Computer Science and Informatics  CSCE100 | September 20, 2016</vt:lpstr>
      <vt:lpstr>Hmm ….</vt:lpstr>
      <vt:lpstr>What is Computational Thinking?</vt:lpstr>
      <vt:lpstr>Decomposition</vt:lpstr>
      <vt:lpstr>Examples of Decomposition</vt:lpstr>
      <vt:lpstr>Pattern Recognition</vt:lpstr>
      <vt:lpstr>Examples of Pattern Recognition</vt:lpstr>
      <vt:lpstr>Abstraction</vt:lpstr>
      <vt:lpstr>Examples of Abstraction</vt:lpstr>
      <vt:lpstr>Generalization</vt:lpstr>
      <vt:lpstr>Examples of Generalization</vt:lpstr>
      <vt:lpstr>Algorithm Design</vt:lpstr>
      <vt:lpstr>Examples of Algorithm Design</vt:lpstr>
      <vt:lpstr>Evaluation</vt:lpstr>
      <vt:lpstr>PowerPoint Presentation</vt:lpstr>
      <vt:lpstr>Examples of Evaluation</vt:lpstr>
      <vt:lpstr>So, Computational Thinking is …</vt:lpstr>
      <vt:lpstr>Assignment</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Hi, Everybody!  Let’s Compute!</dc:title>
  <dc:creator>Leenkiat Soh</dc:creator>
  <cp:lastModifiedBy>Matt Waite</cp:lastModifiedBy>
  <cp:revision>102</cp:revision>
  <dcterms:created xsi:type="dcterms:W3CDTF">2011-02-25T02:01:11Z</dcterms:created>
  <dcterms:modified xsi:type="dcterms:W3CDTF">2017-09-26T14:30:08Z</dcterms:modified>
</cp:coreProperties>
</file>

<file path=docProps/thumbnail.jpeg>
</file>